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1628">
              <a:alpha val="25000"/>
            </a:srgbClr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1371600" y="548640"/>
            <a:ext cx="6400800" cy="16459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2377440"/>
            <a:ext cx="8229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Asset Integrity Excellence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457200" y="320040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i="1" dirty="0">
                <a:solidFill>
                  <a:srgbClr val="00C8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Transforming Risk into Reliability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57200" y="38404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Gap Analysis · Physical Barrier Assessment · RBI · RCM · System Development · Implementation · Audit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A1628">
              <a:alpha val="50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457200" y="461772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spc="300" kern="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CCPS  ·  API  ·  ASME  ·  ISO  ·  EGPC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1A3A6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Built Around International Standards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82296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EPROM deliverable is aligned with global best practices and regulatory requirements.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2697480" cy="16459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57200" y="1371600"/>
            <a:ext cx="54864" cy="16459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463040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Pipeline Integrity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40080" y="1828800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API 1160, API RP 1173, ASME B31.8S, PHMSA, NACE SP0502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3337560" y="1371600"/>
            <a:ext cx="2697480" cy="16459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3337560" y="1371600"/>
            <a:ext cx="54864" cy="16459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11" name="Text 9"/>
          <p:cNvSpPr/>
          <p:nvPr/>
        </p:nvSpPr>
        <p:spPr>
          <a:xfrm>
            <a:off x="3520440" y="1463040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Asset Integrity &amp; MI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520440" y="1828800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CCPS, ISO 55001, API RP 580/581/584/571, API 579-1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6217920" y="1371600"/>
            <a:ext cx="2697480" cy="16459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217920" y="1371600"/>
            <a:ext cx="54864" cy="16459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0" y="1463040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Pressure Equipment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400800" y="1828800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API 510, API 570, API 653, API 576/577/578, ASME VIII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457200" y="3200400"/>
            <a:ext cx="2697480" cy="16459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457200" y="3200400"/>
            <a:ext cx="54864" cy="16459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19" name="Text 17"/>
          <p:cNvSpPr/>
          <p:nvPr/>
        </p:nvSpPr>
        <p:spPr>
          <a:xfrm>
            <a:off x="640080" y="3291840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Corrosion &amp; CP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640080" y="3657600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NACE SP0169, NACE MR0175, API RP 583/571, AMPP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3337560" y="3200400"/>
            <a:ext cx="2697480" cy="16459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3337560" y="3200400"/>
            <a:ext cx="54864" cy="16459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23" name="Text 21"/>
          <p:cNvSpPr/>
          <p:nvPr/>
        </p:nvSpPr>
        <p:spPr>
          <a:xfrm>
            <a:off x="3520440" y="3291840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Barrier Management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520440" y="3657600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IOGP Report 544, IOGP, COS, CCPS, IChemE</a:t>
            </a:r>
            <a:endParaRPr lang="en-US" sz="900" dirty="0"/>
          </a:p>
        </p:txBody>
      </p:sp>
      <p:sp>
        <p:nvSpPr>
          <p:cNvPr id="25" name="Shape 23"/>
          <p:cNvSpPr/>
          <p:nvPr/>
        </p:nvSpPr>
        <p:spPr>
          <a:xfrm>
            <a:off x="6217920" y="3200400"/>
            <a:ext cx="2697480" cy="16459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6217920" y="3200400"/>
            <a:ext cx="54864" cy="16459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27" name="Text 25"/>
          <p:cNvSpPr/>
          <p:nvPr/>
        </p:nvSpPr>
        <p:spPr>
          <a:xfrm>
            <a:off x="6400800" y="3291840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Additional Standards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6400800" y="3657600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IEC 61511/61508, NFPA, ISO 14224/31000/45001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1A3A6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Trusted by Leading Energy Companies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274320" y="1097280"/>
            <a:ext cx="1600200" cy="18288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02920" y="1234440"/>
            <a:ext cx="1143000" cy="9144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74320" y="2194560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SOPC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320040" y="2468880"/>
            <a:ext cx="1508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Suez Oil Processing Company</a:t>
            </a:r>
            <a:endParaRPr lang="en-US" sz="700" dirty="0"/>
          </a:p>
        </p:txBody>
      </p:sp>
      <p:sp>
        <p:nvSpPr>
          <p:cNvPr id="8" name="Shape 5"/>
          <p:cNvSpPr/>
          <p:nvPr/>
        </p:nvSpPr>
        <p:spPr>
          <a:xfrm>
            <a:off x="2057400" y="1097280"/>
            <a:ext cx="1600200" cy="18288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2286000" y="1234440"/>
            <a:ext cx="1143000" cy="9144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2057400" y="2194560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WEPCO</a:t>
            </a:r>
            <a:endParaRPr lang="en-US" sz="1000" dirty="0"/>
          </a:p>
        </p:txBody>
      </p:sp>
      <p:sp>
        <p:nvSpPr>
          <p:cNvPr id="11" name="Text 7"/>
          <p:cNvSpPr/>
          <p:nvPr/>
        </p:nvSpPr>
        <p:spPr>
          <a:xfrm>
            <a:off x="2103120" y="2468880"/>
            <a:ext cx="1508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Western Desert Operating Petroleum Co.</a:t>
            </a:r>
            <a:endParaRPr lang="en-US" sz="700" dirty="0"/>
          </a:p>
        </p:txBody>
      </p:sp>
      <p:sp>
        <p:nvSpPr>
          <p:cNvPr id="12" name="Shape 8"/>
          <p:cNvSpPr/>
          <p:nvPr/>
        </p:nvSpPr>
        <p:spPr>
          <a:xfrm>
            <a:off x="3840480" y="1097280"/>
            <a:ext cx="1600200" cy="18288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4069080" y="1234440"/>
            <a:ext cx="1143000" cy="9144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40480" y="2194560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CORC</a:t>
            </a:r>
            <a:endParaRPr lang="en-US" sz="1000" dirty="0"/>
          </a:p>
        </p:txBody>
      </p:sp>
      <p:sp>
        <p:nvSpPr>
          <p:cNvPr id="15" name="Text 10"/>
          <p:cNvSpPr/>
          <p:nvPr/>
        </p:nvSpPr>
        <p:spPr>
          <a:xfrm>
            <a:off x="3886200" y="2468880"/>
            <a:ext cx="1508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Cairo Oil Refining Company</a:t>
            </a:r>
            <a:endParaRPr lang="en-US" sz="700" dirty="0"/>
          </a:p>
        </p:txBody>
      </p:sp>
      <p:sp>
        <p:nvSpPr>
          <p:cNvPr id="16" name="Shape 11"/>
          <p:cNvSpPr/>
          <p:nvPr/>
        </p:nvSpPr>
        <p:spPr>
          <a:xfrm>
            <a:off x="5623560" y="1097280"/>
            <a:ext cx="1600200" cy="18288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5852160" y="1234440"/>
            <a:ext cx="1143000" cy="91440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623560" y="2194560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APRC</a:t>
            </a:r>
            <a:endParaRPr lang="en-US" sz="1000" dirty="0"/>
          </a:p>
        </p:txBody>
      </p:sp>
      <p:sp>
        <p:nvSpPr>
          <p:cNvPr id="19" name="Text 13"/>
          <p:cNvSpPr/>
          <p:nvPr/>
        </p:nvSpPr>
        <p:spPr>
          <a:xfrm>
            <a:off x="5669280" y="2468880"/>
            <a:ext cx="1508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Amrya Petroleum Refining Company</a:t>
            </a:r>
            <a:endParaRPr lang="en-US" sz="700" dirty="0"/>
          </a:p>
        </p:txBody>
      </p:sp>
      <p:sp>
        <p:nvSpPr>
          <p:cNvPr id="20" name="Shape 14"/>
          <p:cNvSpPr/>
          <p:nvPr/>
        </p:nvSpPr>
        <p:spPr>
          <a:xfrm>
            <a:off x="7406640" y="1097280"/>
            <a:ext cx="1600200" cy="18288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7635240" y="1234440"/>
            <a:ext cx="1143000" cy="91440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7406640" y="2194560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PetroNefertiti</a:t>
            </a:r>
            <a:endParaRPr lang="en-US" sz="1000" dirty="0"/>
          </a:p>
        </p:txBody>
      </p:sp>
      <p:sp>
        <p:nvSpPr>
          <p:cNvPr id="23" name="Text 16"/>
          <p:cNvSpPr/>
          <p:nvPr/>
        </p:nvSpPr>
        <p:spPr>
          <a:xfrm>
            <a:off x="7452360" y="2468880"/>
            <a:ext cx="1508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PetroNefertiti</a:t>
            </a:r>
            <a:endParaRPr lang="en-US" sz="700" dirty="0"/>
          </a:p>
        </p:txBody>
      </p:sp>
      <p:sp>
        <p:nvSpPr>
          <p:cNvPr id="24" name="Shape 17"/>
          <p:cNvSpPr/>
          <p:nvPr/>
        </p:nvSpPr>
        <p:spPr>
          <a:xfrm>
            <a:off x="274320" y="3108960"/>
            <a:ext cx="1600200" cy="18288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pic>
        <p:nvPicPr>
          <p:cNvPr id="25" name="Image 5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502920" y="3246120"/>
            <a:ext cx="1143000" cy="91440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274320" y="4206240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SUCO</a:t>
            </a:r>
            <a:endParaRPr lang="en-US" sz="1000" dirty="0"/>
          </a:p>
        </p:txBody>
      </p:sp>
      <p:sp>
        <p:nvSpPr>
          <p:cNvPr id="27" name="Text 19"/>
          <p:cNvSpPr/>
          <p:nvPr/>
        </p:nvSpPr>
        <p:spPr>
          <a:xfrm>
            <a:off x="320040" y="4480560"/>
            <a:ext cx="1508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Suez Canal Operating Company</a:t>
            </a:r>
            <a:endParaRPr lang="en-US" sz="700" dirty="0"/>
          </a:p>
        </p:txBody>
      </p:sp>
      <p:sp>
        <p:nvSpPr>
          <p:cNvPr id="28" name="Shape 20"/>
          <p:cNvSpPr/>
          <p:nvPr/>
        </p:nvSpPr>
        <p:spPr>
          <a:xfrm>
            <a:off x="2057400" y="3108960"/>
            <a:ext cx="1600200" cy="18288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pic>
        <p:nvPicPr>
          <p:cNvPr id="29" name="Image 6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2286000" y="3246120"/>
            <a:ext cx="1143000" cy="914400"/>
          </a:xfrm>
          <a:prstGeom prst="rect">
            <a:avLst/>
          </a:prstGeom>
        </p:spPr>
      </p:pic>
      <p:sp>
        <p:nvSpPr>
          <p:cNvPr id="30" name="Text 21"/>
          <p:cNvSpPr/>
          <p:nvPr/>
        </p:nvSpPr>
        <p:spPr>
          <a:xfrm>
            <a:off x="2057400" y="4206240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NPC</a:t>
            </a:r>
            <a:endParaRPr lang="en-US" sz="1000" dirty="0"/>
          </a:p>
        </p:txBody>
      </p:sp>
      <p:sp>
        <p:nvSpPr>
          <p:cNvPr id="31" name="Text 22"/>
          <p:cNvSpPr/>
          <p:nvPr/>
        </p:nvSpPr>
        <p:spPr>
          <a:xfrm>
            <a:off x="2103120" y="4480560"/>
            <a:ext cx="1508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Nasr Petroleum Company</a:t>
            </a:r>
            <a:endParaRPr lang="en-US" sz="700" dirty="0"/>
          </a:p>
        </p:txBody>
      </p:sp>
      <p:sp>
        <p:nvSpPr>
          <p:cNvPr id="32" name="Shape 23"/>
          <p:cNvSpPr/>
          <p:nvPr/>
        </p:nvSpPr>
        <p:spPr>
          <a:xfrm>
            <a:off x="3840480" y="3108960"/>
            <a:ext cx="1600200" cy="18288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pic>
        <p:nvPicPr>
          <p:cNvPr id="33" name="Image 7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4069080" y="3246120"/>
            <a:ext cx="1143000" cy="914400"/>
          </a:xfrm>
          <a:prstGeom prst="rect">
            <a:avLst/>
          </a:prstGeom>
        </p:spPr>
      </p:pic>
      <p:sp>
        <p:nvSpPr>
          <p:cNvPr id="34" name="Text 24"/>
          <p:cNvSpPr/>
          <p:nvPr/>
        </p:nvSpPr>
        <p:spPr>
          <a:xfrm>
            <a:off x="3840480" y="4206240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BADR-1</a:t>
            </a:r>
            <a:endParaRPr lang="en-US" sz="1000" dirty="0"/>
          </a:p>
        </p:txBody>
      </p:sp>
      <p:sp>
        <p:nvSpPr>
          <p:cNvPr id="35" name="Text 25"/>
          <p:cNvSpPr/>
          <p:nvPr/>
        </p:nvSpPr>
        <p:spPr>
          <a:xfrm>
            <a:off x="3886200" y="4480560"/>
            <a:ext cx="1508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Badr-1 Petroleum Company</a:t>
            </a:r>
            <a:endParaRPr lang="en-US" sz="700" dirty="0"/>
          </a:p>
        </p:txBody>
      </p:sp>
      <p:sp>
        <p:nvSpPr>
          <p:cNvPr id="36" name="Shape 26"/>
          <p:cNvSpPr/>
          <p:nvPr/>
        </p:nvSpPr>
        <p:spPr>
          <a:xfrm>
            <a:off x="5623560" y="3108960"/>
            <a:ext cx="1600200" cy="18288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pic>
        <p:nvPicPr>
          <p:cNvPr id="37" name="Image 8" descr="preencoded.png">    </p:cNvPr>
          <p:cNvPicPr>
            <a:picLocks noChangeAspect="1"/>
          </p:cNvPicPr>
          <p:nvPr/>
        </p:nvPicPr>
        <p:blipFill>
          <a:blip r:embed="rId9"/>
          <a:srcRect l="0" r="0" t="0" b="0"/>
          <a:stretch/>
        </p:blipFill>
        <p:spPr>
          <a:xfrm>
            <a:off x="5852160" y="3246120"/>
            <a:ext cx="1143000" cy="914400"/>
          </a:xfrm>
          <a:prstGeom prst="rect">
            <a:avLst/>
          </a:prstGeom>
        </p:spPr>
      </p:pic>
      <p:sp>
        <p:nvSpPr>
          <p:cNvPr id="38" name="Text 27"/>
          <p:cNvSpPr/>
          <p:nvPr/>
        </p:nvSpPr>
        <p:spPr>
          <a:xfrm>
            <a:off x="5623560" y="4206240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ANOPC</a:t>
            </a:r>
            <a:endParaRPr lang="en-US" sz="1000" dirty="0"/>
          </a:p>
        </p:txBody>
      </p:sp>
      <p:sp>
        <p:nvSpPr>
          <p:cNvPr id="39" name="Text 28"/>
          <p:cNvSpPr/>
          <p:nvPr/>
        </p:nvSpPr>
        <p:spPr>
          <a:xfrm>
            <a:off x="5669280" y="4480560"/>
            <a:ext cx="1508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Assiut National Oil Processing Company</a:t>
            </a:r>
            <a:endParaRPr lang="en-US" sz="700" dirty="0"/>
          </a:p>
        </p:txBody>
      </p:sp>
      <p:sp>
        <p:nvSpPr>
          <p:cNvPr id="40" name="Shape 29"/>
          <p:cNvSpPr/>
          <p:nvPr/>
        </p:nvSpPr>
        <p:spPr>
          <a:xfrm>
            <a:off x="7406640" y="3108960"/>
            <a:ext cx="1600200" cy="18288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pic>
        <p:nvPicPr>
          <p:cNvPr id="41" name="Image 9" descr="preencoded.png">    </p:cNvPr>
          <p:cNvPicPr>
            <a:picLocks noChangeAspect="1"/>
          </p:cNvPicPr>
          <p:nvPr/>
        </p:nvPicPr>
        <p:blipFill>
          <a:blip r:embed="rId10"/>
          <a:srcRect l="0" r="0" t="0" b="0"/>
          <a:stretch/>
        </p:blipFill>
        <p:spPr>
          <a:xfrm>
            <a:off x="7635240" y="3246120"/>
            <a:ext cx="1143000" cy="914400"/>
          </a:xfrm>
          <a:prstGeom prst="rect">
            <a:avLst/>
          </a:prstGeom>
        </p:spPr>
      </p:pic>
      <p:sp>
        <p:nvSpPr>
          <p:cNvPr id="42" name="Text 30"/>
          <p:cNvSpPr/>
          <p:nvPr/>
        </p:nvSpPr>
        <p:spPr>
          <a:xfrm>
            <a:off x="7406640" y="4206240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GASCO</a:t>
            </a:r>
            <a:endParaRPr lang="en-US" sz="1000" dirty="0"/>
          </a:p>
        </p:txBody>
      </p:sp>
      <p:sp>
        <p:nvSpPr>
          <p:cNvPr id="43" name="Text 31"/>
          <p:cNvSpPr/>
          <p:nvPr/>
        </p:nvSpPr>
        <p:spPr>
          <a:xfrm>
            <a:off x="7452360" y="4480560"/>
            <a:ext cx="1508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Egyptian Natural Gas Company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1628">
              <a:alpha val="20000"/>
            </a:srgbClr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2286000" y="457200"/>
            <a:ext cx="457200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1828800"/>
            <a:ext cx="8229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Partner with EPROM to Build Safer,</a:t>
            </a:r>
            <a:endParaRPr lang="en-US" sz="2600" dirty="0"/>
          </a:p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More Reliable &amp; Sustainable Operations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914400" y="283464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 our team of asset integrity experts help you achieve operational excellence, regulatory compliance, and long-term reliability.</a:t>
            </a:r>
            <a:endParaRPr lang="en-US" sz="1200" dirty="0"/>
          </a:p>
        </p:txBody>
      </p:sp>
      <p:sp>
        <p:nvSpPr>
          <p:cNvPr id="6" name="Shape 3"/>
          <p:cNvSpPr/>
          <p:nvPr/>
        </p:nvSpPr>
        <p:spPr>
          <a:xfrm>
            <a:off x="1828800" y="3474720"/>
            <a:ext cx="5486400" cy="1097280"/>
          </a:xfrm>
          <a:prstGeom prst="rect">
            <a:avLst/>
          </a:prstGeom>
          <a:solidFill>
            <a:srgbClr val="0F2547">
              <a:alpha val="70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011680" y="3520440"/>
            <a:ext cx="51206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40000"/>
              </a:lnSpc>
              <a:buNone/>
            </a:pPr>
            <a:r>
              <a:rPr lang="en-US" sz="1200" b="1" dirty="0">
                <a:solidFill>
                  <a:srgbClr val="00C8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Email: </a:t>
            </a:r>
            <a:pPr algn="ctr"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Mikhatab@Eprom.Com.Eg  |  mmostafa@Eprom.Com.Eg</a:t>
            </a:r>
            <a:pPr algn="ctr"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200" dirty="0"/>
          </a:p>
          <a:p>
            <a:pPr algn="ctr" indent="0" marL="0">
              <a:lnSpc>
                <a:spcPct val="140000"/>
              </a:lnSpc>
              <a:buNone/>
            </a:pPr>
            <a:r>
              <a:rPr lang="en-US" sz="1200" b="1" dirty="0">
                <a:solidFill>
                  <a:srgbClr val="00C8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Phone: </a:t>
            </a:r>
            <a:pPr algn="ctr"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+20 10 05803447</a:t>
            </a:r>
            <a:pPr algn="ctr"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200" dirty="0"/>
          </a:p>
          <a:p>
            <a:pPr algn="ctr" indent="0" marL="0">
              <a:lnSpc>
                <a:spcPct val="140000"/>
              </a:lnSpc>
              <a:buNone/>
            </a:pPr>
            <a:r>
              <a:rPr lang="en-US" sz="1200" b="1" dirty="0">
                <a:solidFill>
                  <a:srgbClr val="00C8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WhatsApp: </a:t>
            </a:r>
            <a:pPr algn="ctr"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+201005803447</a:t>
            </a:r>
            <a:endParaRPr lang="en-US" sz="120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1828800" y="4663440"/>
            <a:ext cx="5486400" cy="4114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36576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A3A6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About EPROM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731520" y="914400"/>
            <a:ext cx="7680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C8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Egyptian Projects Operation &amp; Maintenance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731520" y="1371600"/>
            <a:ext cx="768096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30000"/>
              </a:lnSpc>
              <a:spcAft>
                <a:spcPts val="1200"/>
              </a:spcAft>
              <a:buNone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EPROM delivers world-class Asset Integrity services to the oil &amp; gas, refining, and petrochemical industries. Our team of seasoned engineers and consultants brings decades of combined expertise in Process Safety Management, Risk-Based Inspection, Reliability Centered Maintenance, and comprehensive integrity management systems.</a:t>
            </a:r>
            <a:endParaRPr lang="en-US" sz="13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partner with leading energy companies across Egypt and the MENA region to build safer, more reliable, and sustainable operations through a structured three-phase approach.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731520" y="3657600"/>
            <a:ext cx="1828800" cy="118872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731520" y="3657600"/>
            <a:ext cx="1828800" cy="54864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8" name="Text 6"/>
          <p:cNvSpPr/>
          <p:nvPr/>
        </p:nvSpPr>
        <p:spPr>
          <a:xfrm>
            <a:off x="731520" y="379476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00C89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731520" y="429768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Phased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Approach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2743200" y="3657600"/>
            <a:ext cx="1828800" cy="118872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2743200" y="3657600"/>
            <a:ext cx="1828800" cy="54864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12" name="Text 10"/>
          <p:cNvSpPr/>
          <p:nvPr/>
        </p:nvSpPr>
        <p:spPr>
          <a:xfrm>
            <a:off x="2743200" y="379476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00C89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10+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2743200" y="429768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Major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Clients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4754880" y="3657600"/>
            <a:ext cx="1828800" cy="118872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4754880" y="3657600"/>
            <a:ext cx="1828800" cy="54864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16" name="Text 14"/>
          <p:cNvSpPr/>
          <p:nvPr/>
        </p:nvSpPr>
        <p:spPr>
          <a:xfrm>
            <a:off x="4754880" y="379476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00C89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50+</a:t>
            </a:r>
            <a:endParaRPr lang="en-US" sz="2800" dirty="0"/>
          </a:p>
        </p:txBody>
      </p:sp>
      <p:sp>
        <p:nvSpPr>
          <p:cNvPr id="17" name="Text 15"/>
          <p:cNvSpPr/>
          <p:nvPr/>
        </p:nvSpPr>
        <p:spPr>
          <a:xfrm>
            <a:off x="4754880" y="429768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Standards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Covered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6766560" y="3657600"/>
            <a:ext cx="1828800" cy="118872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6766560" y="3657600"/>
            <a:ext cx="1828800" cy="54864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20" name="Text 18"/>
          <p:cNvSpPr/>
          <p:nvPr/>
        </p:nvSpPr>
        <p:spPr>
          <a:xfrm>
            <a:off x="6766560" y="379476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00C89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100%</a:t>
            </a:r>
            <a:endParaRPr lang="en-US" sz="2800" dirty="0"/>
          </a:p>
        </p:txBody>
      </p:sp>
      <p:sp>
        <p:nvSpPr>
          <p:cNvPr id="21" name="Text 19"/>
          <p:cNvSpPr/>
          <p:nvPr/>
        </p:nvSpPr>
        <p:spPr>
          <a:xfrm>
            <a:off x="6766560" y="429768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Asset Integrity Journey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9144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structured, phased approach to building world-class asset integrity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1371600" y="2103120"/>
            <a:ext cx="6400800" cy="0"/>
          </a:xfrm>
          <a:prstGeom prst="line">
            <a:avLst/>
          </a:prstGeom>
          <a:noFill/>
          <a:ln w="19050">
            <a:solidFill>
              <a:srgbClr val="00C896"/>
            </a:solidFill>
            <a:prstDash val="dash"/>
          </a:ln>
        </p:spPr>
      </p:sp>
      <p:sp>
        <p:nvSpPr>
          <p:cNvPr id="5" name="Shape 3"/>
          <p:cNvSpPr/>
          <p:nvPr/>
        </p:nvSpPr>
        <p:spPr>
          <a:xfrm>
            <a:off x="457200" y="1645920"/>
            <a:ext cx="2651760" cy="3108960"/>
          </a:xfrm>
          <a:prstGeom prst="rect">
            <a:avLst/>
          </a:prstGeom>
          <a:solidFill>
            <a:srgbClr val="0F2547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1417320" y="1783080"/>
            <a:ext cx="731520" cy="731520"/>
          </a:xfrm>
          <a:prstGeom prst="ellipse">
            <a:avLst/>
          </a:prstGeom>
          <a:solidFill>
            <a:srgbClr val="00C896"/>
          </a:solidFill>
          <a:ln/>
        </p:spPr>
      </p:sp>
      <p:sp>
        <p:nvSpPr>
          <p:cNvPr id="7" name="Text 5"/>
          <p:cNvSpPr/>
          <p:nvPr/>
        </p:nvSpPr>
        <p:spPr>
          <a:xfrm>
            <a:off x="1417320" y="1783080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0A162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640080" y="2651760"/>
            <a:ext cx="2286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Gap Analysis &amp;</a:t>
            </a:r>
            <a:endParaRPr lang="en-US" sz="1300" dirty="0"/>
          </a:p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Physical Barrier Assessment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640080" y="3383280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Independent PSM gap analysis to identify hidden risks, performance gaps, and integrity weaknesses.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383280" y="1645920"/>
            <a:ext cx="2651760" cy="3108960"/>
          </a:xfrm>
          <a:prstGeom prst="rect">
            <a:avLst/>
          </a:prstGeom>
          <a:solidFill>
            <a:srgbClr val="0F2547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4343400" y="1783080"/>
            <a:ext cx="731520" cy="731520"/>
          </a:xfrm>
          <a:prstGeom prst="ellipse">
            <a:avLst/>
          </a:prstGeom>
          <a:solidFill>
            <a:srgbClr val="00C896"/>
          </a:solidFill>
          <a:ln/>
        </p:spPr>
      </p:sp>
      <p:sp>
        <p:nvSpPr>
          <p:cNvPr id="12" name="Text 10"/>
          <p:cNvSpPr/>
          <p:nvPr/>
        </p:nvSpPr>
        <p:spPr>
          <a:xfrm>
            <a:off x="4343400" y="1783080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0A162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3566160" y="2651760"/>
            <a:ext cx="2286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Development &amp;</a:t>
            </a:r>
            <a:endParaRPr lang="en-US" sz="1300" dirty="0"/>
          </a:p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Technical Studies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3566160" y="3383280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Comprehensive development of AIM systems, inspection programs, RBI/RCM studies, and corrosion management.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6309360" y="1645920"/>
            <a:ext cx="2651760" cy="3108960"/>
          </a:xfrm>
          <a:prstGeom prst="rect">
            <a:avLst/>
          </a:prstGeom>
          <a:solidFill>
            <a:srgbClr val="0F2547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7269480" y="1783080"/>
            <a:ext cx="731520" cy="731520"/>
          </a:xfrm>
          <a:prstGeom prst="ellipse">
            <a:avLst/>
          </a:prstGeom>
          <a:solidFill>
            <a:srgbClr val="00C896"/>
          </a:solidFill>
          <a:ln/>
        </p:spPr>
      </p:sp>
      <p:sp>
        <p:nvSpPr>
          <p:cNvPr id="17" name="Text 15"/>
          <p:cNvSpPr/>
          <p:nvPr/>
        </p:nvSpPr>
        <p:spPr>
          <a:xfrm>
            <a:off x="7269480" y="1783080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0A162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6492240" y="2651760"/>
            <a:ext cx="2286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Implementation, Audit</a:t>
            </a:r>
            <a:endParaRPr lang="en-US" sz="1300" dirty="0"/>
          </a:p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Sustainability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6492240" y="3383280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End-to-end implementation, training, compliance verification, KPI monitoring, and continuous improvement.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27432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C896"/>
                </a:solidFill>
              </a:rPr>
              <a:t>PHASE 01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31520" y="54864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A3A6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Gap Analysis &amp; Physical Barrier Assessment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31520" y="109728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EPROM performs independent and unbiased PSM Gap Analysis and Physical Barrier Assessments to identify hidden risks, performance gaps, integrity weaknesses, and deficiencies across your operations.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731520" y="1828800"/>
            <a:ext cx="2468880" cy="128016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731520" y="1828800"/>
            <a:ext cx="2468880" cy="457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8" name="Text 6"/>
          <p:cNvSpPr/>
          <p:nvPr/>
        </p:nvSpPr>
        <p:spPr>
          <a:xfrm>
            <a:off x="868680" y="196596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 Review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868680" y="228600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Comprehensive review of existing procedures, policies, inspection records.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383280" y="1828800"/>
            <a:ext cx="2468880" cy="128016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383280" y="1828800"/>
            <a:ext cx="2468880" cy="457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12" name="Text 10"/>
          <p:cNvSpPr/>
          <p:nvPr/>
        </p:nvSpPr>
        <p:spPr>
          <a:xfrm>
            <a:off x="3520440" y="196596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Employee Interviews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3520440" y="228600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Structured interviews with operators, engineers, and management.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6035040" y="1828800"/>
            <a:ext cx="2468880" cy="128016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6035040" y="1828800"/>
            <a:ext cx="2468880" cy="457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16" name="Text 14"/>
          <p:cNvSpPr/>
          <p:nvPr/>
        </p:nvSpPr>
        <p:spPr>
          <a:xfrm>
            <a:off x="6172200" y="196596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 Visits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6172200" y="228600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On-site walkthroughs and field inspections to assess conditions.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731520" y="329184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A3A6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Deliverables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31520" y="3657600"/>
            <a:ext cx="41148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Gap Analysis Report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Physical Barrier Assessment Report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Compliance Assessment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Risk Ranking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Improvement Roadmap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Executive Dashboard</a:t>
            </a:r>
            <a:endParaRPr lang="en-US" sz="1100" dirty="0"/>
          </a:p>
        </p:txBody>
      </p:sp>
      <p:pic>
        <p:nvPicPr>
          <p:cNvPr id="20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029200" y="3291840"/>
            <a:ext cx="3657600" cy="1645920"/>
          </a:xfrm>
          <a:prstGeom prst="rect">
            <a:avLst/>
          </a:prstGeom>
        </p:spPr>
      </p:pic>
      <p:sp>
        <p:nvSpPr>
          <p:cNvPr id="21" name="Text 18"/>
          <p:cNvSpPr/>
          <p:nvPr/>
        </p:nvSpPr>
        <p:spPr>
          <a:xfrm>
            <a:off x="5029200" y="484632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EPROM Software (Risk Lens)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A3A6B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27432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3A6B"/>
                </a:solidFill>
              </a:rPr>
              <a:t>PHASE 02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31520" y="54864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A3A6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System Development &amp; Technical Studies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731520" y="1280160"/>
            <a:ext cx="2560320" cy="77724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731520" y="1280160"/>
            <a:ext cx="54864" cy="77724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7" name="Text 5"/>
          <p:cNvSpPr/>
          <p:nvPr/>
        </p:nvSpPr>
        <p:spPr>
          <a:xfrm>
            <a:off x="868680" y="1325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0C8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10.1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868680" y="1554480"/>
            <a:ext cx="2286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Documents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3474720" y="1280160"/>
            <a:ext cx="2560320" cy="77724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3474720" y="1280160"/>
            <a:ext cx="54864" cy="77724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11" name="Text 9"/>
          <p:cNvSpPr/>
          <p:nvPr/>
        </p:nvSpPr>
        <p:spPr>
          <a:xfrm>
            <a:off x="3611880" y="1325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0C8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10.2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3611880" y="1554480"/>
            <a:ext cx="2286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Inspection Deliverables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6217920" y="1280160"/>
            <a:ext cx="2560320" cy="77724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217920" y="1280160"/>
            <a:ext cx="54864" cy="77724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15" name="Text 13"/>
          <p:cNvSpPr/>
          <p:nvPr/>
        </p:nvSpPr>
        <p:spPr>
          <a:xfrm>
            <a:off x="6355080" y="1325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0C8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10.3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6355080" y="1554480"/>
            <a:ext cx="2286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RCM &amp; RBI Deliverables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731520" y="2194560"/>
            <a:ext cx="2560320" cy="77724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731520" y="2194560"/>
            <a:ext cx="54864" cy="77724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19" name="Text 17"/>
          <p:cNvSpPr/>
          <p:nvPr/>
        </p:nvSpPr>
        <p:spPr>
          <a:xfrm>
            <a:off x="868680" y="22402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0C8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10.4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868680" y="2468880"/>
            <a:ext cx="2286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QA/QC Deliverables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3474720" y="2194560"/>
            <a:ext cx="2560320" cy="77724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3474720" y="2194560"/>
            <a:ext cx="54864" cy="77724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23" name="Text 21"/>
          <p:cNvSpPr/>
          <p:nvPr/>
        </p:nvSpPr>
        <p:spPr>
          <a:xfrm>
            <a:off x="3611880" y="22402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0C8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10.5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3611880" y="2468880"/>
            <a:ext cx="2286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Instrumentation &amp; Control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6217920" y="2194560"/>
            <a:ext cx="2560320" cy="77724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6217920" y="2194560"/>
            <a:ext cx="54864" cy="77724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27" name="Text 25"/>
          <p:cNvSpPr/>
          <p:nvPr/>
        </p:nvSpPr>
        <p:spPr>
          <a:xfrm>
            <a:off x="6355080" y="22402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0C8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10.6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6355080" y="2468880"/>
            <a:ext cx="2286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Corrosion Management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731520" y="3108960"/>
            <a:ext cx="2560320" cy="77724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731520" y="3108960"/>
            <a:ext cx="54864" cy="77724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31" name="Text 29"/>
          <p:cNvSpPr/>
          <p:nvPr/>
        </p:nvSpPr>
        <p:spPr>
          <a:xfrm>
            <a:off x="868680" y="31546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0C8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10.7</a:t>
            </a:r>
            <a:endParaRPr lang="en-US" sz="900" dirty="0"/>
          </a:p>
        </p:txBody>
      </p:sp>
      <p:sp>
        <p:nvSpPr>
          <p:cNvPr id="32" name="Text 30"/>
          <p:cNvSpPr/>
          <p:nvPr/>
        </p:nvSpPr>
        <p:spPr>
          <a:xfrm>
            <a:off x="868680" y="3383280"/>
            <a:ext cx="2286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Electrical Deliverables</a:t>
            </a:r>
            <a:endParaRPr lang="en-US" sz="1100" dirty="0"/>
          </a:p>
        </p:txBody>
      </p:sp>
      <p:sp>
        <p:nvSpPr>
          <p:cNvPr id="33" name="Shape 31"/>
          <p:cNvSpPr/>
          <p:nvPr/>
        </p:nvSpPr>
        <p:spPr>
          <a:xfrm>
            <a:off x="3474720" y="3108960"/>
            <a:ext cx="2560320" cy="77724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3474720" y="3108960"/>
            <a:ext cx="54864" cy="77724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35" name="Text 33"/>
          <p:cNvSpPr/>
          <p:nvPr/>
        </p:nvSpPr>
        <p:spPr>
          <a:xfrm>
            <a:off x="3611880" y="31546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0C8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10.8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3611880" y="3383280"/>
            <a:ext cx="2286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Maintenance General</a:t>
            </a:r>
            <a:endParaRPr lang="en-US" sz="1100" dirty="0"/>
          </a:p>
        </p:txBody>
      </p:sp>
      <p:sp>
        <p:nvSpPr>
          <p:cNvPr id="37" name="Shape 35"/>
          <p:cNvSpPr/>
          <p:nvPr/>
        </p:nvSpPr>
        <p:spPr>
          <a:xfrm>
            <a:off x="6217920" y="3108960"/>
            <a:ext cx="2560320" cy="77724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38" name="Shape 36"/>
          <p:cNvSpPr/>
          <p:nvPr/>
        </p:nvSpPr>
        <p:spPr>
          <a:xfrm>
            <a:off x="6217920" y="3108960"/>
            <a:ext cx="54864" cy="77724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39" name="Text 37"/>
          <p:cNvSpPr/>
          <p:nvPr/>
        </p:nvSpPr>
        <p:spPr>
          <a:xfrm>
            <a:off x="6355080" y="31546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0C8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10.9</a:t>
            </a:r>
            <a:endParaRPr lang="en-US" sz="900" dirty="0"/>
          </a:p>
        </p:txBody>
      </p:sp>
      <p:sp>
        <p:nvSpPr>
          <p:cNvPr id="40" name="Text 38"/>
          <p:cNvSpPr/>
          <p:nvPr/>
        </p:nvSpPr>
        <p:spPr>
          <a:xfrm>
            <a:off x="6355080" y="3383280"/>
            <a:ext cx="2286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Rotating Deliverables</a:t>
            </a:r>
            <a:endParaRPr lang="en-US" sz="1100" dirty="0"/>
          </a:p>
        </p:txBody>
      </p:sp>
      <p:sp>
        <p:nvSpPr>
          <p:cNvPr id="41" name="Shape 39"/>
          <p:cNvSpPr/>
          <p:nvPr/>
        </p:nvSpPr>
        <p:spPr>
          <a:xfrm>
            <a:off x="731520" y="4023360"/>
            <a:ext cx="2560320" cy="77724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42" name="Shape 40"/>
          <p:cNvSpPr/>
          <p:nvPr/>
        </p:nvSpPr>
        <p:spPr>
          <a:xfrm>
            <a:off x="731520" y="4023360"/>
            <a:ext cx="54864" cy="77724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43" name="Text 41"/>
          <p:cNvSpPr/>
          <p:nvPr/>
        </p:nvSpPr>
        <p:spPr>
          <a:xfrm>
            <a:off x="868680" y="40690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0C8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10.10</a:t>
            </a:r>
            <a:endParaRPr lang="en-US" sz="900" dirty="0"/>
          </a:p>
        </p:txBody>
      </p:sp>
      <p:sp>
        <p:nvSpPr>
          <p:cNvPr id="44" name="Text 42"/>
          <p:cNvSpPr/>
          <p:nvPr/>
        </p:nvSpPr>
        <p:spPr>
          <a:xfrm>
            <a:off x="868680" y="4297680"/>
            <a:ext cx="2286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 Monitoring</a:t>
            </a:r>
            <a:endParaRPr lang="en-US" sz="1100" dirty="0"/>
          </a:p>
        </p:txBody>
      </p:sp>
      <p:sp>
        <p:nvSpPr>
          <p:cNvPr id="45" name="Text 43"/>
          <p:cNvSpPr/>
          <p:nvPr/>
        </p:nvSpPr>
        <p:spPr>
          <a:xfrm>
            <a:off x="731520" y="4572000"/>
            <a:ext cx="7680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Comprehensive development of procedures, systems, and technical studies across every discipline of asset integrity management.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300" kern="0" dirty="0">
                <a:solidFill>
                  <a:srgbClr val="00C896"/>
                </a:solidFill>
              </a:rPr>
              <a:t>SPECIALIZED SERVICE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5486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Risk Based Inspection </a:t>
            </a:r>
            <a:pPr algn="ctr" indent="0" marL="0">
              <a:buNone/>
            </a:pPr>
            <a:r>
              <a:rPr lang="en-US" sz="2800" b="1" dirty="0">
                <a:solidFill>
                  <a:srgbClr val="00C89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RBI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11430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Corrosion Understanding to Optimized Inspection Planning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57200" y="1645920"/>
            <a:ext cx="3931920" cy="3200400"/>
          </a:xfrm>
          <a:prstGeom prst="rect">
            <a:avLst/>
          </a:prstGeom>
          <a:solidFill>
            <a:srgbClr val="0F2547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640080" y="1737360"/>
            <a:ext cx="3566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Corrosion Study Deliverables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640080" y="2194560"/>
            <a:ext cx="356616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60000"/>
              </a:lnSpc>
              <a:buNone/>
            </a:pPr>
            <a:r>
              <a:rPr lang="en-US" sz="10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▸  Corrosion Circuit Marked-Up PFDs</a:t>
            </a:r>
            <a:endParaRPr lang="en-US" sz="1000" dirty="0"/>
          </a:p>
          <a:p>
            <a:pPr indent="0" marL="0">
              <a:lnSpc>
                <a:spcPct val="160000"/>
              </a:lnSpc>
              <a:buNone/>
            </a:pPr>
            <a:r>
              <a:rPr lang="en-US" sz="10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▸  Corrosion Circuit Tables</a:t>
            </a:r>
            <a:endParaRPr lang="en-US" sz="1000" dirty="0"/>
          </a:p>
          <a:p>
            <a:pPr indent="0" marL="0">
              <a:lnSpc>
                <a:spcPct val="160000"/>
              </a:lnSpc>
              <a:buNone/>
            </a:pPr>
            <a:r>
              <a:rPr lang="en-US" sz="10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▸  Corrosion Study Sheets</a:t>
            </a:r>
            <a:endParaRPr lang="en-US" sz="1000" dirty="0"/>
          </a:p>
          <a:p>
            <a:pPr indent="0" marL="0">
              <a:lnSpc>
                <a:spcPct val="160000"/>
              </a:lnSpc>
              <a:buNone/>
            </a:pPr>
            <a:r>
              <a:rPr lang="en-US" sz="10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▸  Marked-Up P&amp;IDs</a:t>
            </a:r>
            <a:endParaRPr lang="en-US" sz="1000" dirty="0"/>
          </a:p>
          <a:p>
            <a:pPr indent="0" marL="0">
              <a:lnSpc>
                <a:spcPct val="160000"/>
              </a:lnSpc>
              <a:buNone/>
            </a:pPr>
            <a:r>
              <a:rPr lang="en-US" sz="10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▸  Injection &amp; Mixing Points</a:t>
            </a:r>
            <a:endParaRPr lang="en-US" sz="1000" dirty="0"/>
          </a:p>
          <a:p>
            <a:pPr indent="0" marL="0">
              <a:lnSpc>
                <a:spcPct val="160000"/>
              </a:lnSpc>
              <a:buNone/>
            </a:pPr>
            <a:r>
              <a:rPr lang="en-US" sz="10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▸  Soil-to-Air Interfaces</a:t>
            </a:r>
            <a:endParaRPr lang="en-US" sz="1000" dirty="0"/>
          </a:p>
          <a:p>
            <a:pPr indent="0" marL="0">
              <a:lnSpc>
                <a:spcPct val="160000"/>
              </a:lnSpc>
              <a:buNone/>
            </a:pPr>
            <a:r>
              <a:rPr lang="en-US" sz="10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▸  Dead Legs &amp; Damage Mechanisms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754880" y="1645920"/>
            <a:ext cx="3931920" cy="3200400"/>
          </a:xfrm>
          <a:prstGeom prst="rect">
            <a:avLst/>
          </a:prstGeom>
          <a:solidFill>
            <a:srgbClr val="0F2547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4937760" y="1737360"/>
            <a:ext cx="3566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Assessment &amp; Inspection Planning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4937760" y="2194560"/>
            <a:ext cx="356616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60000"/>
              </a:lnSpc>
              <a:buNone/>
            </a:pPr>
            <a:r>
              <a:rPr lang="en-US" sz="10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▸  Equipment &amp; Piping Risk Ranking</a:t>
            </a:r>
            <a:endParaRPr lang="en-US" sz="1000" dirty="0"/>
          </a:p>
          <a:p>
            <a:pPr indent="0" marL="0">
              <a:lnSpc>
                <a:spcPct val="160000"/>
              </a:lnSpc>
              <a:buNone/>
            </a:pPr>
            <a:r>
              <a:rPr lang="en-US" sz="10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▸  Inspection Plans &amp; Tasks</a:t>
            </a:r>
            <a:endParaRPr lang="en-US" sz="1000" dirty="0"/>
          </a:p>
          <a:p>
            <a:pPr indent="0" marL="0">
              <a:lnSpc>
                <a:spcPct val="160000"/>
              </a:lnSpc>
              <a:buNone/>
            </a:pPr>
            <a:r>
              <a:rPr lang="en-US" sz="10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▸  Inspection Intervals</a:t>
            </a:r>
            <a:endParaRPr lang="en-US" sz="1000" dirty="0"/>
          </a:p>
          <a:p>
            <a:pPr indent="0" marL="0">
              <a:lnSpc>
                <a:spcPct val="160000"/>
              </a:lnSpc>
              <a:buNone/>
            </a:pPr>
            <a:r>
              <a:rPr lang="en-US" sz="10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▸  Risk Distribution Analysis</a:t>
            </a:r>
            <a:endParaRPr lang="en-US" sz="1000" dirty="0"/>
          </a:p>
          <a:p>
            <a:pPr indent="0" marL="0">
              <a:lnSpc>
                <a:spcPct val="160000"/>
              </a:lnSpc>
              <a:buNone/>
            </a:pPr>
            <a:r>
              <a:rPr lang="en-US" sz="10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▸  PRV Pop Test Due Dates</a:t>
            </a:r>
            <a:endParaRPr lang="en-US" sz="1000" dirty="0"/>
          </a:p>
          <a:p>
            <a:pPr indent="0" marL="0">
              <a:lnSpc>
                <a:spcPct val="160000"/>
              </a:lnSpc>
              <a:buNone/>
            </a:pPr>
            <a:r>
              <a:rPr lang="en-US" sz="10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▸  Integrity Operating Windows (IOW)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RBI Deliverable Samples</a:t>
            </a:r>
            <a:endParaRPr lang="en-US" sz="22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822960"/>
            <a:ext cx="4206240" cy="19202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74320" y="2697480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Marked P&amp;ID / PFD with Corrosion Circuits</a:t>
            </a:r>
            <a:endParaRPr lang="en-US" sz="8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663440" y="822960"/>
            <a:ext cx="4206240" cy="192024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663440" y="2697480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Ranking Matrix &amp; Distribution</a:t>
            </a:r>
            <a:endParaRPr lang="en-US" sz="8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274320" y="3017520"/>
            <a:ext cx="4206240" cy="182880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74320" y="4800600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Inspection Scheduling</a:t>
            </a:r>
            <a:endParaRPr lang="en-US" sz="800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4663440" y="3017520"/>
            <a:ext cx="4206240" cy="182880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663440" y="4800600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Integrity Dashboard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2743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300" kern="0" dirty="0">
                <a:solidFill>
                  <a:srgbClr val="00C896"/>
                </a:solidFill>
              </a:rPr>
              <a:t>SPECIALIZED SERVICE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457200" y="54864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1A3A6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Reliability Centered Maintenance </a:t>
            </a:r>
            <a:pPr algn="ctr" indent="0" marL="0">
              <a:buNone/>
            </a:pPr>
            <a:r>
              <a:rPr lang="en-US" sz="2600" b="1" dirty="0">
                <a:solidFill>
                  <a:srgbClr val="00C89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RCM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457200" y="105156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Transforming Maintenance from Reactive to Reliability-Driven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457200" y="1554480"/>
            <a:ext cx="2743200" cy="5029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57200" y="1554480"/>
            <a:ext cx="45720" cy="5029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8" name="Text 6"/>
          <p:cNvSpPr/>
          <p:nvPr/>
        </p:nvSpPr>
        <p:spPr>
          <a:xfrm>
            <a:off x="640080" y="1554480"/>
            <a:ext cx="2468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Layer One RCM Study Report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3383280" y="1554480"/>
            <a:ext cx="2743200" cy="5029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3383280" y="1554480"/>
            <a:ext cx="45720" cy="5029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11" name="Text 9"/>
          <p:cNvSpPr/>
          <p:nvPr/>
        </p:nvSpPr>
        <p:spPr>
          <a:xfrm>
            <a:off x="3566160" y="1554480"/>
            <a:ext cx="2468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Layer Two Criticality Analysis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6309360" y="1554480"/>
            <a:ext cx="2743200" cy="5029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6309360" y="1554480"/>
            <a:ext cx="45720" cy="5029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14" name="Text 12"/>
          <p:cNvSpPr/>
          <p:nvPr/>
        </p:nvSpPr>
        <p:spPr>
          <a:xfrm>
            <a:off x="6492240" y="1554480"/>
            <a:ext cx="2468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FMECA Sheets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457200" y="2148840"/>
            <a:ext cx="2743200" cy="5029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57200" y="2148840"/>
            <a:ext cx="45720" cy="5029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17" name="Text 15"/>
          <p:cNvSpPr/>
          <p:nvPr/>
        </p:nvSpPr>
        <p:spPr>
          <a:xfrm>
            <a:off x="640080" y="2148840"/>
            <a:ext cx="2468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Failure Modes Analysis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3383280" y="2148840"/>
            <a:ext cx="2743200" cy="5029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3383280" y="2148840"/>
            <a:ext cx="45720" cy="5029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20" name="Text 18"/>
          <p:cNvSpPr/>
          <p:nvPr/>
        </p:nvSpPr>
        <p:spPr>
          <a:xfrm>
            <a:off x="3566160" y="2148840"/>
            <a:ext cx="2468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Equipment Criticality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6309360" y="2148840"/>
            <a:ext cx="2743200" cy="5029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309360" y="2148840"/>
            <a:ext cx="45720" cy="5029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23" name="Text 21"/>
          <p:cNvSpPr/>
          <p:nvPr/>
        </p:nvSpPr>
        <p:spPr>
          <a:xfrm>
            <a:off x="6492240" y="2148840"/>
            <a:ext cx="2468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Maintenance Optimization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457200" y="2743200"/>
            <a:ext cx="2743200" cy="5029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457200" y="2743200"/>
            <a:ext cx="45720" cy="5029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26" name="Text 24"/>
          <p:cNvSpPr/>
          <p:nvPr/>
        </p:nvSpPr>
        <p:spPr>
          <a:xfrm>
            <a:off x="640080" y="2743200"/>
            <a:ext cx="2468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Predictive Maintenance</a:t>
            </a:r>
            <a:endParaRPr lang="en-US" sz="1000" dirty="0"/>
          </a:p>
        </p:txBody>
      </p:sp>
      <p:sp>
        <p:nvSpPr>
          <p:cNvPr id="27" name="Shape 25"/>
          <p:cNvSpPr/>
          <p:nvPr/>
        </p:nvSpPr>
        <p:spPr>
          <a:xfrm>
            <a:off x="3383280" y="2743200"/>
            <a:ext cx="2743200" cy="5029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3383280" y="2743200"/>
            <a:ext cx="45720" cy="5029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29" name="Text 27"/>
          <p:cNvSpPr/>
          <p:nvPr/>
        </p:nvSpPr>
        <p:spPr>
          <a:xfrm>
            <a:off x="3566160" y="2743200"/>
            <a:ext cx="2468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Spare Parts Criticality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6309360" y="2743200"/>
            <a:ext cx="2743200" cy="5029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6309360" y="2743200"/>
            <a:ext cx="45720" cy="5029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32" name="Text 30"/>
          <p:cNvSpPr/>
          <p:nvPr/>
        </p:nvSpPr>
        <p:spPr>
          <a:xfrm>
            <a:off x="6492240" y="2743200"/>
            <a:ext cx="2468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Reliability Improvement</a:t>
            </a:r>
            <a:endParaRPr lang="en-US" sz="1000" dirty="0"/>
          </a:p>
        </p:txBody>
      </p:sp>
      <p:pic>
        <p:nvPicPr>
          <p:cNvPr id="3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57200" y="3474720"/>
            <a:ext cx="8229600" cy="1463040"/>
          </a:xfrm>
          <a:prstGeom prst="rect">
            <a:avLst/>
          </a:prstGeom>
        </p:spPr>
      </p:pic>
      <p:sp>
        <p:nvSpPr>
          <p:cNvPr id="34" name="Text 31"/>
          <p:cNvSpPr/>
          <p:nvPr/>
        </p:nvSpPr>
        <p:spPr>
          <a:xfrm>
            <a:off x="457200" y="4892040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FMECA Analysis Sheet — RCM Deliverable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27432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C896"/>
                </a:solidFill>
              </a:rPr>
              <a:t>PHASE 03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31520" y="54864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A3A6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Implementation, Audit &amp; Sustainability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31520" y="1097280"/>
            <a:ext cx="7680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End-to-end support from implementation through sustainable operations and continuous improvement.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457200" y="1645920"/>
            <a:ext cx="2011680" cy="137160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57200" y="1645920"/>
            <a:ext cx="2011680" cy="457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178308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Procedure Implementation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548640" y="2194560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Deploying developed systems and procedures across operations.</a:t>
            </a:r>
            <a:endParaRPr lang="en-US" sz="900" dirty="0"/>
          </a:p>
        </p:txBody>
      </p:sp>
      <p:sp>
        <p:nvSpPr>
          <p:cNvPr id="10" name="Shape 8"/>
          <p:cNvSpPr/>
          <p:nvPr/>
        </p:nvSpPr>
        <p:spPr>
          <a:xfrm>
            <a:off x="2651760" y="1645920"/>
            <a:ext cx="2011680" cy="137160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2651760" y="1645920"/>
            <a:ext cx="2011680" cy="457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12" name="Text 10"/>
          <p:cNvSpPr/>
          <p:nvPr/>
        </p:nvSpPr>
        <p:spPr>
          <a:xfrm>
            <a:off x="2743200" y="178308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 Programs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2743200" y="2194560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Competency-based training for operations and maintenance teams.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4846320" y="1645920"/>
            <a:ext cx="2011680" cy="137160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4846320" y="1645920"/>
            <a:ext cx="2011680" cy="457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16" name="Text 14"/>
          <p:cNvSpPr/>
          <p:nvPr/>
        </p:nvSpPr>
        <p:spPr>
          <a:xfrm>
            <a:off x="4937760" y="178308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 Programs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937760" y="2194560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Systematic auditing to ensure compliance and effectiveness.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7040880" y="1645920"/>
            <a:ext cx="2011680" cy="137160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7040880" y="1645920"/>
            <a:ext cx="2011680" cy="457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20" name="Text 18"/>
          <p:cNvSpPr/>
          <p:nvPr/>
        </p:nvSpPr>
        <p:spPr>
          <a:xfrm>
            <a:off x="7132320" y="178308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 Verification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7132320" y="2194560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Independent verification against standards and requirements.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457200" y="3200400"/>
            <a:ext cx="2011680" cy="137160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457200" y="3200400"/>
            <a:ext cx="2011680" cy="457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24" name="Text 22"/>
          <p:cNvSpPr/>
          <p:nvPr/>
        </p:nvSpPr>
        <p:spPr>
          <a:xfrm>
            <a:off x="548640" y="333756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KPI Monitoring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548640" y="3749040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Tracking leading and lagging indicators for asset performance.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2651760" y="3200400"/>
            <a:ext cx="2011680" cy="137160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27" name="Shape 25"/>
          <p:cNvSpPr/>
          <p:nvPr/>
        </p:nvSpPr>
        <p:spPr>
          <a:xfrm>
            <a:off x="2651760" y="3200400"/>
            <a:ext cx="2011680" cy="457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28" name="Text 26"/>
          <p:cNvSpPr/>
          <p:nvPr/>
        </p:nvSpPr>
        <p:spPr>
          <a:xfrm>
            <a:off x="2743200" y="333756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Dashboarding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2743200" y="3749040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visibility into integrity status and metrics.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4846320" y="3200400"/>
            <a:ext cx="2011680" cy="137160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4846320" y="3200400"/>
            <a:ext cx="2011680" cy="457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32" name="Text 30"/>
          <p:cNvSpPr/>
          <p:nvPr/>
        </p:nvSpPr>
        <p:spPr>
          <a:xfrm>
            <a:off x="4937760" y="333756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Continuous Improvement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4937760" y="3749040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Sustainability through ongoing optimization cycles.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7040880" y="3200400"/>
            <a:ext cx="2011680" cy="1371600"/>
          </a:xfrm>
          <a:prstGeom prst="rect">
            <a:avLst/>
          </a:prstGeom>
          <a:solidFill>
            <a:srgbClr val="F4F6F9"/>
          </a:solidFill>
          <a:ln/>
          <a:effectLst>
            <a:outerShdw sx="100000" sy="100000" kx="0" ky="0" algn="bl" rotWithShape="0" blurRad="101600" dist="38100" dir="8100000">
              <a:srgbClr val="000000">
                <a:alpha val="18000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7040880" y="3200400"/>
            <a:ext cx="2011680" cy="45720"/>
          </a:xfrm>
          <a:prstGeom prst="rect">
            <a:avLst/>
          </a:prstGeom>
          <a:solidFill>
            <a:srgbClr val="00C896"/>
          </a:solidFill>
          <a:ln/>
        </p:spPr>
      </p:sp>
      <p:sp>
        <p:nvSpPr>
          <p:cNvPr id="36" name="Text 34"/>
          <p:cNvSpPr/>
          <p:nvPr/>
        </p:nvSpPr>
        <p:spPr>
          <a:xfrm>
            <a:off x="7132320" y="333756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A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&amp; Reporting</a:t>
            </a:r>
            <a:endParaRPr lang="en-US" sz="1200" dirty="0"/>
          </a:p>
        </p:txBody>
      </p:sp>
      <p:sp>
        <p:nvSpPr>
          <p:cNvPr id="37" name="Text 35"/>
          <p:cNvSpPr/>
          <p:nvPr/>
        </p:nvSpPr>
        <p:spPr>
          <a:xfrm>
            <a:off x="7132320" y="3749040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Executive reporting and governance frameworks.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EPROM Company Profile — Asset Integrity Excellence</dc:title>
  <dc:subject>PptxGenJS Presentation</dc:subject>
  <dc:creator>EPROM</dc:creator>
  <cp:lastModifiedBy>EPROM</cp:lastModifiedBy>
  <cp:revision>1</cp:revision>
  <dcterms:created xsi:type="dcterms:W3CDTF">2026-04-14T17:47:23Z</dcterms:created>
  <dcterms:modified xsi:type="dcterms:W3CDTF">2026-04-14T17:47:23Z</dcterms:modified>
</cp:coreProperties>
</file>